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7" r:id="rId1"/>
  </p:sldMasterIdLst>
  <p:notesMasterIdLst>
    <p:notesMasterId r:id="rId33"/>
  </p:notesMasterIdLst>
  <p:handoutMasterIdLst>
    <p:handoutMasterId r:id="rId34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8" r:id="rId12"/>
    <p:sldId id="269" r:id="rId13"/>
    <p:sldId id="270" r:id="rId14"/>
    <p:sldId id="271" r:id="rId15"/>
    <p:sldId id="273" r:id="rId16"/>
    <p:sldId id="274" r:id="rId17"/>
    <p:sldId id="285" r:id="rId18"/>
    <p:sldId id="276" r:id="rId19"/>
    <p:sldId id="277" r:id="rId20"/>
    <p:sldId id="278" r:id="rId21"/>
    <p:sldId id="286" r:id="rId22"/>
    <p:sldId id="279" r:id="rId23"/>
    <p:sldId id="280" r:id="rId24"/>
    <p:sldId id="281" r:id="rId25"/>
    <p:sldId id="282" r:id="rId26"/>
    <p:sldId id="283" r:id="rId27"/>
    <p:sldId id="284" r:id="rId28"/>
    <p:sldId id="275" r:id="rId29"/>
    <p:sldId id="272" r:id="rId30"/>
    <p:sldId id="264" r:id="rId31"/>
    <p:sldId id="265" r:id="rId3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9" autoAdjust="0"/>
    <p:restoredTop sz="90929"/>
  </p:normalViewPr>
  <p:slideViewPr>
    <p:cSldViewPr>
      <p:cViewPr varScale="1">
        <p:scale>
          <a:sx n="72" d="100"/>
          <a:sy n="72" d="100"/>
        </p:scale>
        <p:origin x="1350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2">
            <a:extLst>
              <a:ext uri="{FF2B5EF4-FFF2-40B4-BE49-F238E27FC236}">
                <a16:creationId xmlns:a16="http://schemas.microsoft.com/office/drawing/2014/main" id="{9CF452EA-34CA-42CA-8574-35D5630336B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13667" name="Rectangle 3">
            <a:extLst>
              <a:ext uri="{FF2B5EF4-FFF2-40B4-BE49-F238E27FC236}">
                <a16:creationId xmlns:a16="http://schemas.microsoft.com/office/drawing/2014/main" id="{F45B8060-9475-42F9-B4CC-C7CCFE4A202E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113668" name="Rectangle 4">
            <a:extLst>
              <a:ext uri="{FF2B5EF4-FFF2-40B4-BE49-F238E27FC236}">
                <a16:creationId xmlns:a16="http://schemas.microsoft.com/office/drawing/2014/main" id="{BC78B575-A99F-4632-89BA-2D213B6F38DB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13669" name="Rectangle 5">
            <a:extLst>
              <a:ext uri="{FF2B5EF4-FFF2-40B4-BE49-F238E27FC236}">
                <a16:creationId xmlns:a16="http://schemas.microsoft.com/office/drawing/2014/main" id="{061CCA26-D113-4636-8CC2-E7A2D997CCB0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4249A27-9424-4960-8D35-0987834AF72F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292273DE-4E48-4773-B129-EAEEB8E467C6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22150869-C06E-44FE-A3F0-D5100E655F8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en-US"/>
          </a:p>
        </p:txBody>
      </p:sp>
      <p:sp>
        <p:nvSpPr>
          <p:cNvPr id="112644" name="Rectangle 4">
            <a:extLst>
              <a:ext uri="{FF2B5EF4-FFF2-40B4-BE49-F238E27FC236}">
                <a16:creationId xmlns:a16="http://schemas.microsoft.com/office/drawing/2014/main" id="{3B3AD677-811F-4637-840C-80B601BBBF37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12645" name="Rectangle 5">
            <a:extLst>
              <a:ext uri="{FF2B5EF4-FFF2-40B4-BE49-F238E27FC236}">
                <a16:creationId xmlns:a16="http://schemas.microsoft.com/office/drawing/2014/main" id="{992475EF-4669-4D9F-938D-5FCF21CA722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12646" name="Rectangle 6">
            <a:extLst>
              <a:ext uri="{FF2B5EF4-FFF2-40B4-BE49-F238E27FC236}">
                <a16:creationId xmlns:a16="http://schemas.microsoft.com/office/drawing/2014/main" id="{3ED9F559-6A0B-40C6-844A-9D9FF65DE8C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en-US"/>
          </a:p>
        </p:txBody>
      </p:sp>
      <p:sp>
        <p:nvSpPr>
          <p:cNvPr id="112647" name="Rectangle 7">
            <a:extLst>
              <a:ext uri="{FF2B5EF4-FFF2-40B4-BE49-F238E27FC236}">
                <a16:creationId xmlns:a16="http://schemas.microsoft.com/office/drawing/2014/main" id="{5576F7B2-483A-4144-9BED-09299E0197C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D73221A-F6DB-4694-B27C-F604C3BFA80C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E448C96-1AF1-4B2C-8E9C-A69C265092A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849BE4-38A6-4E21-98F4-0FE61F3834C0}" type="slidenum">
              <a:rPr lang="en-US" altLang="en-US"/>
              <a:pPr/>
              <a:t>1</a:t>
            </a:fld>
            <a:endParaRPr lang="en-US" altLang="en-US"/>
          </a:p>
        </p:txBody>
      </p:sp>
      <p:sp>
        <p:nvSpPr>
          <p:cNvPr id="114690" name="Rectangle 2">
            <a:extLst>
              <a:ext uri="{FF2B5EF4-FFF2-40B4-BE49-F238E27FC236}">
                <a16:creationId xmlns:a16="http://schemas.microsoft.com/office/drawing/2014/main" id="{AC5ED352-B7F5-433B-8F17-DBDD486FFBE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39A0A2A4-726D-4834-B2AE-3BBE148221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2">
            <a:extLst>
              <a:ext uri="{FF2B5EF4-FFF2-40B4-BE49-F238E27FC236}">
                <a16:creationId xmlns:a16="http://schemas.microsoft.com/office/drawing/2014/main" id="{965586AF-C9D6-4A41-873E-7DF81D39F5D2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914400" y="533400"/>
            <a:ext cx="7721600" cy="1905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altLang="en-US" noProof="0"/>
              <a:t>Click to edit Master title style</a:t>
            </a:r>
          </a:p>
        </p:txBody>
      </p:sp>
      <p:sp>
        <p:nvSpPr>
          <p:cNvPr id="241667" name="Rectangle 3">
            <a:extLst>
              <a:ext uri="{FF2B5EF4-FFF2-40B4-BE49-F238E27FC236}">
                <a16:creationId xmlns:a16="http://schemas.microsoft.com/office/drawing/2014/main" id="{B8A9935E-DAFD-4ECE-A8C0-C7CB1FA76E0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14400" y="3028950"/>
            <a:ext cx="6400800" cy="1771650"/>
          </a:xfrm>
        </p:spPr>
        <p:txBody>
          <a:bodyPr/>
          <a:lstStyle>
            <a:lvl1pPr marL="0" indent="0">
              <a:buFontTx/>
              <a:buNone/>
              <a:defRPr>
                <a:latin typeface="Arial Black" panose="020B0A04020102020204" pitchFamily="34" charset="0"/>
              </a:defRPr>
            </a:lvl1pPr>
          </a:lstStyle>
          <a:p>
            <a:pPr lvl="0"/>
            <a:r>
              <a:rPr lang="en-GB" altLang="en-US" noProof="0"/>
              <a:t>Click to edit Master subtitle style</a:t>
            </a:r>
          </a:p>
        </p:txBody>
      </p:sp>
      <p:sp>
        <p:nvSpPr>
          <p:cNvPr id="241668" name="Rectangle 4">
            <a:extLst>
              <a:ext uri="{FF2B5EF4-FFF2-40B4-BE49-F238E27FC236}">
                <a16:creationId xmlns:a16="http://schemas.microsoft.com/office/drawing/2014/main" id="{FC0404F1-066E-4C8F-A41C-0652407E1F30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11200" y="6229350"/>
            <a:ext cx="193040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defRPr sz="1400">
                <a:solidFill>
                  <a:srgbClr val="5E574E"/>
                </a:solidFill>
                <a:latin typeface="Arial" panose="020B0604020202020204" pitchFamily="34" charset="0"/>
              </a:defRPr>
            </a:lvl1pPr>
          </a:lstStyle>
          <a:p>
            <a:endParaRPr lang="en-GB" altLang="en-US"/>
          </a:p>
        </p:txBody>
      </p:sp>
      <p:sp>
        <p:nvSpPr>
          <p:cNvPr id="241669" name="Rectangle 5">
            <a:extLst>
              <a:ext uri="{FF2B5EF4-FFF2-40B4-BE49-F238E27FC236}">
                <a16:creationId xmlns:a16="http://schemas.microsoft.com/office/drawing/2014/main" id="{D5EC5493-FF19-434E-B50D-1521FC4381E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49600" y="6229350"/>
            <a:ext cx="284480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50000"/>
              </a:spcBef>
              <a:defRPr sz="1400">
                <a:solidFill>
                  <a:srgbClr val="5E574E"/>
                </a:solidFill>
                <a:latin typeface="Arial" panose="020B0604020202020204" pitchFamily="34" charset="0"/>
              </a:defRPr>
            </a:lvl1pPr>
          </a:lstStyle>
          <a:p>
            <a:endParaRPr lang="en-GB" altLang="en-US"/>
          </a:p>
        </p:txBody>
      </p:sp>
      <p:sp>
        <p:nvSpPr>
          <p:cNvPr id="241670" name="Rectangle 6">
            <a:extLst>
              <a:ext uri="{FF2B5EF4-FFF2-40B4-BE49-F238E27FC236}">
                <a16:creationId xmlns:a16="http://schemas.microsoft.com/office/drawing/2014/main" id="{507885A4-A594-40DC-BF08-EF6FD30C930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604000" y="6229350"/>
            <a:ext cx="182880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5E574E"/>
                </a:solidFill>
                <a:latin typeface="Arial" panose="020B0604020202020204" pitchFamily="34" charset="0"/>
              </a:defRPr>
            </a:lvl1pPr>
          </a:lstStyle>
          <a:p>
            <a:fld id="{64693918-FB9C-4E7F-923F-8BEA50C7D4D3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241671" name="Line 7">
            <a:extLst>
              <a:ext uri="{FF2B5EF4-FFF2-40B4-BE49-F238E27FC236}">
                <a16:creationId xmlns:a16="http://schemas.microsoft.com/office/drawing/2014/main" id="{78712B69-8732-4EDD-AB8B-25970F85F763}"/>
              </a:ext>
            </a:extLst>
          </p:cNvPr>
          <p:cNvSpPr>
            <a:spLocks noChangeShapeType="1"/>
          </p:cNvSpPr>
          <p:nvPr/>
        </p:nvSpPr>
        <p:spPr bwMode="auto">
          <a:xfrm>
            <a:off x="468313" y="2492375"/>
            <a:ext cx="8153400" cy="0"/>
          </a:xfrm>
          <a:prstGeom prst="line">
            <a:avLst/>
          </a:prstGeom>
          <a:noFill/>
          <a:ln w="76200">
            <a:solidFill>
              <a:srgbClr val="00808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ID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1BB81-03E9-4DB1-AFE6-F30DB68C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AD27C0-10F7-4645-AA88-95A848C68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80304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1CD6EB-AB5A-432D-B27E-EE0165EBA0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78600" y="152400"/>
            <a:ext cx="2057400" cy="6553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CBCAB3-451E-4A77-B107-55547B803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06400" y="152400"/>
            <a:ext cx="6019800" cy="6553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82152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CA536-98EC-4779-B6E6-C9C16AC25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0D13D-8E97-413E-9114-C65349BDF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95684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F126-E2D7-4492-B3A9-AA6F72D9D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93772-35E1-49AD-A42D-AFB576DCC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033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F7346-6F88-4354-9B78-1DEDAA968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15084-2B04-4181-B780-701714AF12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066800"/>
            <a:ext cx="4013200" cy="563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CBF5E3-7596-4136-8FF4-C780B5FC4B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2800" y="1066800"/>
            <a:ext cx="4013200" cy="563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29015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F6A30-5C17-4FE7-B998-B95F5E79B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C9C04E-F813-4753-8842-64FD44C5A4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363F73-D3E8-4759-A975-19CCE36939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64CB7F-B911-40A1-B701-524BFCAAC7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9EC9BA-0583-41B1-9EB5-5B0FC46BC1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82962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1A975-36DF-4E80-9EF3-74D738284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34677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9897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BF703-5109-44E8-9ECA-34332234C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256D0B-B23F-410A-ACC0-ED7C013D9A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09D23B-C389-4A6D-A066-373689F81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0760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7DE49-B42E-4B9A-BB2B-AC4DA67E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A2E3BD-437A-4EDC-A968-7FFF90EF9E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7E314B-527C-4039-BB1E-91741B86A3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5634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FFCE"/>
        </a:solidFill>
        <a:effectLst>
          <a:outerShdw dist="107763" dir="2700000" algn="ctr" rotWithShape="0">
            <a:srgbClr val="000000"/>
          </a:outerShdw>
        </a:effectLst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>
            <a:extLst>
              <a:ext uri="{FF2B5EF4-FFF2-40B4-BE49-F238E27FC236}">
                <a16:creationId xmlns:a16="http://schemas.microsoft.com/office/drawing/2014/main" id="{1AB32129-6807-4E44-9CE3-D779F553C7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152400"/>
            <a:ext cx="82042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240643" name="Rectangle 3">
            <a:extLst>
              <a:ext uri="{FF2B5EF4-FFF2-40B4-BE49-F238E27FC236}">
                <a16:creationId xmlns:a16="http://schemas.microsoft.com/office/drawing/2014/main" id="{062F826D-8F28-41CD-99CC-3F73B9BDB9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66800"/>
            <a:ext cx="8178800" cy="563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240644" name="Line 4">
            <a:extLst>
              <a:ext uri="{FF2B5EF4-FFF2-40B4-BE49-F238E27FC236}">
                <a16:creationId xmlns:a16="http://schemas.microsoft.com/office/drawing/2014/main" id="{D33062D3-CABD-4341-82A4-6CB7E15F0190}"/>
              </a:ext>
            </a:extLst>
          </p:cNvPr>
          <p:cNvSpPr>
            <a:spLocks noChangeShapeType="1"/>
          </p:cNvSpPr>
          <p:nvPr/>
        </p:nvSpPr>
        <p:spPr bwMode="auto">
          <a:xfrm>
            <a:off x="468313" y="981075"/>
            <a:ext cx="8153400" cy="0"/>
          </a:xfrm>
          <a:prstGeom prst="line">
            <a:avLst/>
          </a:prstGeom>
          <a:noFill/>
          <a:ln w="76200">
            <a:solidFill>
              <a:srgbClr val="00808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en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8080"/>
        </a:buClr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8080"/>
        </a:buClr>
        <a:buChar char="—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8080"/>
        </a:buClr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8080"/>
        </a:buClr>
        <a:buChar char="+"/>
        <a:defRPr kumimoji="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8080"/>
        </a:buClr>
        <a:buChar char="o"/>
        <a:defRPr kumimoj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image" Target="../media/image9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7950496F-36E2-4DDC-A7F7-AD27B301308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/>
              <a:t>William Stallings </a:t>
            </a:r>
            <a:br>
              <a:rPr lang="en-US" altLang="en-US"/>
            </a:br>
            <a:r>
              <a:rPr lang="en-US" altLang="en-US"/>
              <a:t>Computer Organization </a:t>
            </a:r>
            <a:br>
              <a:rPr lang="en-US" altLang="en-US"/>
            </a:br>
            <a:r>
              <a:rPr lang="en-US" altLang="en-US"/>
              <a:t>and Architecture</a:t>
            </a:r>
            <a:br>
              <a:rPr lang="en-US" altLang="en-US"/>
            </a:br>
            <a:r>
              <a:rPr lang="en-US" altLang="en-US"/>
              <a:t>8</a:t>
            </a:r>
            <a:r>
              <a:rPr lang="en-US" altLang="en-US" baseline="30000"/>
              <a:t>th</a:t>
            </a:r>
            <a:r>
              <a:rPr lang="en-US" altLang="en-US"/>
              <a:t> Edition</a:t>
            </a:r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81AA25F2-0B04-4F50-AFBB-55CC64E8206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/>
              <a:t>Chapter 18</a:t>
            </a:r>
          </a:p>
          <a:p>
            <a:r>
              <a:rPr lang="en-US" altLang="en-US"/>
              <a:t>Multicore Computers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CD6A1BA-0F89-43DD-BC58-97CD14626F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2460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2" name="Rectangle 2">
            <a:extLst>
              <a:ext uri="{FF2B5EF4-FFF2-40B4-BE49-F238E27FC236}">
                <a16:creationId xmlns:a16="http://schemas.microsoft.com/office/drawing/2014/main" id="{1D69A822-2933-4994-9B26-1A2EAB22CC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Multicore Organization</a:t>
            </a:r>
          </a:p>
        </p:txBody>
      </p:sp>
      <p:sp>
        <p:nvSpPr>
          <p:cNvPr id="220163" name="Rectangle 3">
            <a:extLst>
              <a:ext uri="{FF2B5EF4-FFF2-40B4-BE49-F238E27FC236}">
                <a16:creationId xmlns:a16="http://schemas.microsoft.com/office/drawing/2014/main" id="{ECC09CBB-D7F0-44F6-BBAB-D42FB76643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8178800" cy="5602288"/>
          </a:xfrm>
        </p:spPr>
        <p:txBody>
          <a:bodyPr/>
          <a:lstStyle/>
          <a:p>
            <a:r>
              <a:rPr lang="en-GB" altLang="en-US" sz="2000"/>
              <a:t>Number of core processors on chip</a:t>
            </a:r>
          </a:p>
          <a:p>
            <a:r>
              <a:rPr lang="en-GB" altLang="en-US" sz="2000"/>
              <a:t>Number of levels of cache on chip</a:t>
            </a:r>
          </a:p>
          <a:p>
            <a:r>
              <a:rPr lang="en-GB" altLang="en-US" sz="2000"/>
              <a:t>Amount of shared cache</a:t>
            </a:r>
          </a:p>
          <a:p>
            <a:r>
              <a:rPr lang="en-GB" altLang="en-US" sz="2000"/>
              <a:t>Next slide examples of each organization:</a:t>
            </a:r>
          </a:p>
          <a:p>
            <a:r>
              <a:rPr lang="en-GB" altLang="en-US" sz="2000"/>
              <a:t>(a) ARM11 MPCore</a:t>
            </a:r>
          </a:p>
          <a:p>
            <a:r>
              <a:rPr lang="en-GB" altLang="en-US" sz="2000"/>
              <a:t>(b) AMD Opteron</a:t>
            </a:r>
          </a:p>
          <a:p>
            <a:r>
              <a:rPr lang="en-GB" altLang="en-US" sz="2000"/>
              <a:t>(c) Intel Core Duo</a:t>
            </a:r>
          </a:p>
          <a:p>
            <a:r>
              <a:rPr lang="en-GB" altLang="en-US" sz="2000"/>
              <a:t>(d) Intel Core i7</a:t>
            </a:r>
          </a:p>
          <a:p>
            <a:endParaRPr lang="en-GB" altLang="en-US" sz="20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52961CE-3DDA-401C-9847-C5B91952AA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094"/>
    </mc:Choice>
    <mc:Fallback xmlns="">
      <p:transition spd="slow" advTm="46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2">
            <a:extLst>
              <a:ext uri="{FF2B5EF4-FFF2-40B4-BE49-F238E27FC236}">
                <a16:creationId xmlns:a16="http://schemas.microsoft.com/office/drawing/2014/main" id="{24473187-0924-4E08-876B-A06FFB601B1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Multicore Organization Alternatives</a:t>
            </a:r>
          </a:p>
        </p:txBody>
      </p:sp>
      <p:pic>
        <p:nvPicPr>
          <p:cNvPr id="221188" name="Picture 4">
            <a:extLst>
              <a:ext uri="{FF2B5EF4-FFF2-40B4-BE49-F238E27FC236}">
                <a16:creationId xmlns:a16="http://schemas.microsoft.com/office/drawing/2014/main" id="{18C8E054-B102-45E7-BEF2-61FB7A6AA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575" y="981075"/>
            <a:ext cx="5848350" cy="5805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B592A2E-34E6-4884-990A-740746809B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773"/>
    </mc:Choice>
    <mc:Fallback xmlns="">
      <p:transition spd="slow" advTm="65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10" name="Rectangle 2">
            <a:extLst>
              <a:ext uri="{FF2B5EF4-FFF2-40B4-BE49-F238E27FC236}">
                <a16:creationId xmlns:a16="http://schemas.microsoft.com/office/drawing/2014/main" id="{95E97A4F-2AE8-4087-ACBA-3EBB08425A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Advantages of shared L2 Cache</a:t>
            </a:r>
          </a:p>
        </p:txBody>
      </p:sp>
      <p:sp>
        <p:nvSpPr>
          <p:cNvPr id="222211" name="Rectangle 3">
            <a:extLst>
              <a:ext uri="{FF2B5EF4-FFF2-40B4-BE49-F238E27FC236}">
                <a16:creationId xmlns:a16="http://schemas.microsoft.com/office/drawing/2014/main" id="{07A78CBD-001E-4F76-9BA9-F8E845B58A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GB" altLang="en-US" sz="2400"/>
              <a:t>Constructive interference reduces overall miss rate</a:t>
            </a:r>
          </a:p>
          <a:p>
            <a:pPr>
              <a:lnSpc>
                <a:spcPct val="90000"/>
              </a:lnSpc>
            </a:pPr>
            <a:r>
              <a:rPr lang="en-GB" altLang="en-US" sz="2400"/>
              <a:t>Data shared by multiple cores not replicated at cache level</a:t>
            </a:r>
          </a:p>
          <a:p>
            <a:pPr>
              <a:lnSpc>
                <a:spcPct val="90000"/>
              </a:lnSpc>
            </a:pPr>
            <a:r>
              <a:rPr lang="en-GB" altLang="en-US" sz="2400"/>
              <a:t>With proper frame replacement algorithms mean amount of shared cache dedicated to each core is dynamic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Threads with less locality can have more cache</a:t>
            </a:r>
          </a:p>
          <a:p>
            <a:pPr>
              <a:lnSpc>
                <a:spcPct val="90000"/>
              </a:lnSpc>
            </a:pPr>
            <a:r>
              <a:rPr lang="en-GB" altLang="en-US" sz="2400"/>
              <a:t>Easy inter-process communication through shared memory</a:t>
            </a:r>
          </a:p>
          <a:p>
            <a:pPr>
              <a:lnSpc>
                <a:spcPct val="90000"/>
              </a:lnSpc>
            </a:pPr>
            <a:r>
              <a:rPr lang="en-GB" altLang="en-US" sz="2400"/>
              <a:t>Cache coherency confined to L1</a:t>
            </a:r>
          </a:p>
          <a:p>
            <a:pPr>
              <a:lnSpc>
                <a:spcPct val="90000"/>
              </a:lnSpc>
            </a:pPr>
            <a:r>
              <a:rPr lang="en-GB" altLang="en-US" sz="2400"/>
              <a:t>Dedicated L2 cache gives each core more rapid access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Good for threads with strong locality</a:t>
            </a:r>
          </a:p>
          <a:p>
            <a:pPr>
              <a:lnSpc>
                <a:spcPct val="90000"/>
              </a:lnSpc>
            </a:pPr>
            <a:r>
              <a:rPr lang="en-GB" altLang="en-US" sz="2400"/>
              <a:t>Shared L3 cache may also improve performance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8E02AEE-3E7A-49FC-BE4E-34BAA9E13C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330"/>
    </mc:Choice>
    <mc:Fallback xmlns="">
      <p:transition spd="slow" advTm="87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>
            <a:extLst>
              <a:ext uri="{FF2B5EF4-FFF2-40B4-BE49-F238E27FC236}">
                <a16:creationId xmlns:a16="http://schemas.microsoft.com/office/drawing/2014/main" id="{1743A48F-284C-4E28-8EAB-31B056285E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Individual Core Architecture</a:t>
            </a:r>
          </a:p>
        </p:txBody>
      </p:sp>
      <p:sp>
        <p:nvSpPr>
          <p:cNvPr id="223235" name="Rectangle 3">
            <a:extLst>
              <a:ext uri="{FF2B5EF4-FFF2-40B4-BE49-F238E27FC236}">
                <a16:creationId xmlns:a16="http://schemas.microsoft.com/office/drawing/2014/main" id="{321B2F69-B018-4238-B0CE-13C911427A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/>
              <a:t>Intel Core Duo uses superscalar cores</a:t>
            </a:r>
          </a:p>
          <a:p>
            <a:r>
              <a:rPr lang="en-GB" altLang="en-US"/>
              <a:t>Intel Core i7 uses simultaneous multi-threading (SMT)</a:t>
            </a:r>
          </a:p>
          <a:p>
            <a:pPr lvl="1"/>
            <a:r>
              <a:rPr lang="en-GB" altLang="en-US"/>
              <a:t>Scales up number of threads supported</a:t>
            </a:r>
          </a:p>
          <a:p>
            <a:pPr lvl="2"/>
            <a:r>
              <a:rPr lang="en-GB" altLang="en-US"/>
              <a:t>4 SMT cores, each supporting 4 threads appears as 16 core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F26C690-4AE4-484B-8E62-26A281BFF8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14"/>
    </mc:Choice>
    <mc:Fallback>
      <p:transition spd="slow" advTm="41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8" name="Rectangle 2">
            <a:extLst>
              <a:ext uri="{FF2B5EF4-FFF2-40B4-BE49-F238E27FC236}">
                <a16:creationId xmlns:a16="http://schemas.microsoft.com/office/drawing/2014/main" id="{E1AEEA15-A750-428D-8173-D1947B69A1E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2400"/>
              <a:t>Intel x86 Multicore Organization -</a:t>
            </a:r>
            <a:br>
              <a:rPr lang="en-GB" altLang="en-US" sz="2400"/>
            </a:br>
            <a:r>
              <a:rPr lang="en-GB" altLang="en-US" sz="2400"/>
              <a:t>Core Duo (1)</a:t>
            </a:r>
          </a:p>
        </p:txBody>
      </p:sp>
      <p:sp>
        <p:nvSpPr>
          <p:cNvPr id="224259" name="Rectangle 3">
            <a:extLst>
              <a:ext uri="{FF2B5EF4-FFF2-40B4-BE49-F238E27FC236}">
                <a16:creationId xmlns:a16="http://schemas.microsoft.com/office/drawing/2014/main" id="{FF3855A1-B659-46F0-BD0F-AFAD0B5511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GB" altLang="en-US"/>
              <a:t>2006</a:t>
            </a:r>
          </a:p>
          <a:p>
            <a:pPr>
              <a:lnSpc>
                <a:spcPct val="90000"/>
              </a:lnSpc>
            </a:pPr>
            <a:r>
              <a:rPr lang="en-GB" altLang="en-US"/>
              <a:t>Two x86 superscalar, shared L2 cache</a:t>
            </a:r>
          </a:p>
          <a:p>
            <a:pPr>
              <a:lnSpc>
                <a:spcPct val="90000"/>
              </a:lnSpc>
            </a:pPr>
            <a:r>
              <a:rPr lang="en-GB" altLang="en-US"/>
              <a:t>Dedicated L1 cache per core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32KB instruction and 32KB data</a:t>
            </a:r>
          </a:p>
          <a:p>
            <a:pPr>
              <a:lnSpc>
                <a:spcPct val="90000"/>
              </a:lnSpc>
            </a:pPr>
            <a:r>
              <a:rPr lang="en-GB" altLang="en-US"/>
              <a:t>Thermal control unit per core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Manages chip heat dissipation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Maximize performance within constraints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Improved ergonomics</a:t>
            </a:r>
          </a:p>
          <a:p>
            <a:pPr>
              <a:lnSpc>
                <a:spcPct val="90000"/>
              </a:lnSpc>
            </a:pPr>
            <a:r>
              <a:rPr lang="en-GB" altLang="en-US"/>
              <a:t>Advanced Programmable Interrupt Controlled (APIC)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Inter-process interrupts between cores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Routes interrupts to appropriate core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Includes timer so OS can interrupt core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566DC04-A050-4D31-B559-F212F27DE4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974"/>
    </mc:Choice>
    <mc:Fallback>
      <p:transition spd="slow" advTm="68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6" name="Rectangle 2">
            <a:extLst>
              <a:ext uri="{FF2B5EF4-FFF2-40B4-BE49-F238E27FC236}">
                <a16:creationId xmlns:a16="http://schemas.microsoft.com/office/drawing/2014/main" id="{31DB1BAF-33F1-45FC-A42F-5067EDC650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2400"/>
              <a:t>Intel x86 Multicore Organization -</a:t>
            </a:r>
            <a:br>
              <a:rPr lang="en-GB" altLang="en-US" sz="2400"/>
            </a:br>
            <a:r>
              <a:rPr lang="en-GB" altLang="en-US" sz="2400"/>
              <a:t>Core Duo (2)</a:t>
            </a:r>
          </a:p>
        </p:txBody>
      </p:sp>
      <p:sp>
        <p:nvSpPr>
          <p:cNvPr id="226307" name="Rectangle 3">
            <a:extLst>
              <a:ext uri="{FF2B5EF4-FFF2-40B4-BE49-F238E27FC236}">
                <a16:creationId xmlns:a16="http://schemas.microsoft.com/office/drawing/2014/main" id="{4799FDF6-9DE6-4C5A-8B58-58C94B8E3D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/>
              <a:t>Power Management Logic</a:t>
            </a:r>
          </a:p>
          <a:p>
            <a:pPr lvl="1"/>
            <a:r>
              <a:rPr lang="en-GB" altLang="en-US"/>
              <a:t>Monitors thermal conditions and CPU activity</a:t>
            </a:r>
          </a:p>
          <a:p>
            <a:pPr lvl="1"/>
            <a:r>
              <a:rPr lang="en-GB" altLang="en-US"/>
              <a:t>Adjusts voltage and power consumption</a:t>
            </a:r>
          </a:p>
          <a:p>
            <a:pPr lvl="1"/>
            <a:r>
              <a:rPr lang="en-GB" altLang="en-US"/>
              <a:t>Can switch individual logic subsystems</a:t>
            </a:r>
          </a:p>
          <a:p>
            <a:r>
              <a:rPr lang="en-GB" altLang="en-US"/>
              <a:t>2MB shared L2 cache</a:t>
            </a:r>
          </a:p>
          <a:p>
            <a:pPr lvl="1"/>
            <a:r>
              <a:rPr lang="en-GB" altLang="en-US"/>
              <a:t>Dynamic allocation</a:t>
            </a:r>
          </a:p>
          <a:p>
            <a:pPr lvl="1"/>
            <a:r>
              <a:rPr lang="en-GB" altLang="en-US"/>
              <a:t>MESI support for L1 caches</a:t>
            </a:r>
          </a:p>
          <a:p>
            <a:pPr lvl="1"/>
            <a:r>
              <a:rPr lang="en-GB" altLang="en-US"/>
              <a:t>Extended to support multiple Core Duo in SMP</a:t>
            </a:r>
          </a:p>
          <a:p>
            <a:pPr lvl="2"/>
            <a:r>
              <a:rPr lang="en-GB" altLang="en-US"/>
              <a:t>L2 data shared between local cores or external</a:t>
            </a:r>
          </a:p>
          <a:p>
            <a:r>
              <a:rPr lang="en-GB" altLang="en-US"/>
              <a:t>Bus interface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32DADEB-DEA2-495E-89AC-5C1DD90DDF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98"/>
    </mc:Choice>
    <mc:Fallback>
      <p:transition spd="slow" advTm="26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>
            <a:extLst>
              <a:ext uri="{FF2B5EF4-FFF2-40B4-BE49-F238E27FC236}">
                <a16:creationId xmlns:a16="http://schemas.microsoft.com/office/drawing/2014/main" id="{B1A970F0-8CCA-4E97-828F-0EC75568A8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2400"/>
              <a:t>Intel x86 Multicore Organization -</a:t>
            </a:r>
            <a:br>
              <a:rPr lang="en-GB" altLang="en-US" sz="2400"/>
            </a:br>
            <a:r>
              <a:rPr lang="en-GB" altLang="en-US" sz="2400"/>
              <a:t>Core i7</a:t>
            </a:r>
          </a:p>
        </p:txBody>
      </p:sp>
      <p:sp>
        <p:nvSpPr>
          <p:cNvPr id="227331" name="Rectangle 3">
            <a:extLst>
              <a:ext uri="{FF2B5EF4-FFF2-40B4-BE49-F238E27FC236}">
                <a16:creationId xmlns:a16="http://schemas.microsoft.com/office/drawing/2014/main" id="{5EF433EC-BEA0-49AB-A5C5-41FAF449B5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2400"/>
              <a:t>November 2008</a:t>
            </a:r>
          </a:p>
          <a:p>
            <a:r>
              <a:rPr lang="en-GB" altLang="en-US" sz="2400"/>
              <a:t>Four x86 SMT processors</a:t>
            </a:r>
          </a:p>
          <a:p>
            <a:r>
              <a:rPr lang="en-GB" altLang="en-US" sz="2400"/>
              <a:t>Dedicated L2, shared L3 cache</a:t>
            </a:r>
          </a:p>
          <a:p>
            <a:r>
              <a:rPr lang="en-GB" altLang="en-US" sz="2400"/>
              <a:t>Speculative pre-fetch for caches</a:t>
            </a:r>
          </a:p>
          <a:p>
            <a:r>
              <a:rPr lang="en-GB" altLang="en-US" sz="2400"/>
              <a:t>On chip DDR3 memory controller</a:t>
            </a:r>
          </a:p>
          <a:p>
            <a:pPr lvl="1"/>
            <a:r>
              <a:rPr lang="en-GB" altLang="en-US" sz="2000"/>
              <a:t>Three 8 byte channels (192 bits) giving 32GB/s</a:t>
            </a:r>
          </a:p>
          <a:p>
            <a:pPr lvl="1"/>
            <a:r>
              <a:rPr lang="en-GB" altLang="en-US" sz="2000"/>
              <a:t>No front side bus</a:t>
            </a:r>
          </a:p>
          <a:p>
            <a:r>
              <a:rPr lang="en-GB" altLang="en-US" sz="2400"/>
              <a:t>QuickPath Interconnection</a:t>
            </a:r>
          </a:p>
          <a:p>
            <a:pPr lvl="1"/>
            <a:r>
              <a:rPr lang="en-GB" altLang="en-US" sz="2000"/>
              <a:t>Cache coherent point-to-point link</a:t>
            </a:r>
          </a:p>
          <a:p>
            <a:pPr lvl="1"/>
            <a:r>
              <a:rPr lang="en-GB" altLang="en-US" sz="2000"/>
              <a:t>High speed communications between processor chips</a:t>
            </a:r>
          </a:p>
          <a:p>
            <a:pPr lvl="1"/>
            <a:r>
              <a:rPr lang="en-GB" altLang="en-US" sz="2000"/>
              <a:t>6.4G transfers per second, 16 bits per transfer</a:t>
            </a:r>
          </a:p>
          <a:p>
            <a:pPr lvl="1"/>
            <a:r>
              <a:rPr lang="en-GB" altLang="en-US" sz="2000"/>
              <a:t>Dedicated bi-directional pairs</a:t>
            </a:r>
          </a:p>
          <a:p>
            <a:pPr lvl="1"/>
            <a:r>
              <a:rPr lang="en-GB" altLang="en-US" sz="2000"/>
              <a:t>Total bandwidth 25.6GB/s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D449548-811F-4670-99EE-777C1AEC16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210"/>
    </mc:Choice>
    <mc:Fallback>
      <p:transition spd="slow" advTm="62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7BE2D-A821-4EDA-8369-6F0EDC268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Comparation i7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D14C8-2E56-4093-A1BB-F0FFAA9BD1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 dirty="0"/>
          </a:p>
        </p:txBody>
      </p:sp>
      <p:pic>
        <p:nvPicPr>
          <p:cNvPr id="243714" name="Picture 2" descr="Intel Core i9-9900K and Core i7-9700K Review - TechSpot">
            <a:extLst>
              <a:ext uri="{FF2B5EF4-FFF2-40B4-BE49-F238E27FC236}">
                <a16:creationId xmlns:a16="http://schemas.microsoft.com/office/drawing/2014/main" id="{02988D8C-9E40-48F5-94B8-62B3B427A8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836" y="1916832"/>
            <a:ext cx="7524328" cy="3270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A04E4F4-D77E-4BA3-A68E-D1F6CBE221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302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943"/>
    </mc:Choice>
    <mc:Fallback>
      <p:transition spd="slow" advTm="71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>
            <a:extLst>
              <a:ext uri="{FF2B5EF4-FFF2-40B4-BE49-F238E27FC236}">
                <a16:creationId xmlns:a16="http://schemas.microsoft.com/office/drawing/2014/main" id="{EB63C125-D661-4A23-A011-19A4D6F2F4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ARM11 MPCore</a:t>
            </a:r>
          </a:p>
        </p:txBody>
      </p:sp>
      <p:sp>
        <p:nvSpPr>
          <p:cNvPr id="229379" name="Rectangle 3">
            <a:extLst>
              <a:ext uri="{FF2B5EF4-FFF2-40B4-BE49-F238E27FC236}">
                <a16:creationId xmlns:a16="http://schemas.microsoft.com/office/drawing/2014/main" id="{47DB281F-60ED-4138-A2C9-6A6052D879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GB" altLang="en-US" sz="2000"/>
              <a:t>Up to 4 processors each with own L1 instruction and data cache</a:t>
            </a:r>
          </a:p>
          <a:p>
            <a:pPr>
              <a:lnSpc>
                <a:spcPct val="80000"/>
              </a:lnSpc>
            </a:pPr>
            <a:r>
              <a:rPr lang="en-GB" altLang="en-US" sz="2000"/>
              <a:t>Distributed interrupt controller</a:t>
            </a:r>
          </a:p>
          <a:p>
            <a:pPr>
              <a:lnSpc>
                <a:spcPct val="80000"/>
              </a:lnSpc>
            </a:pPr>
            <a:r>
              <a:rPr lang="en-GB" altLang="en-US" sz="2000"/>
              <a:t>Timer per CPU</a:t>
            </a:r>
          </a:p>
          <a:p>
            <a:pPr>
              <a:lnSpc>
                <a:spcPct val="80000"/>
              </a:lnSpc>
            </a:pPr>
            <a:r>
              <a:rPr lang="en-GB" altLang="en-US" sz="2000"/>
              <a:t>Watchdog</a:t>
            </a:r>
          </a:p>
          <a:p>
            <a:pPr lvl="1">
              <a:lnSpc>
                <a:spcPct val="80000"/>
              </a:lnSpc>
            </a:pPr>
            <a:r>
              <a:rPr lang="en-GB" altLang="en-US" sz="1800"/>
              <a:t>Warning alerts for software failures</a:t>
            </a:r>
          </a:p>
          <a:p>
            <a:pPr lvl="1">
              <a:lnSpc>
                <a:spcPct val="80000"/>
              </a:lnSpc>
            </a:pPr>
            <a:r>
              <a:rPr lang="en-GB" altLang="en-US" sz="1800"/>
              <a:t>Counts down from predetermined values</a:t>
            </a:r>
          </a:p>
          <a:p>
            <a:pPr lvl="1">
              <a:lnSpc>
                <a:spcPct val="80000"/>
              </a:lnSpc>
            </a:pPr>
            <a:r>
              <a:rPr lang="en-GB" altLang="en-US" sz="1800"/>
              <a:t>Issues warning at zero</a:t>
            </a:r>
          </a:p>
          <a:p>
            <a:pPr>
              <a:lnSpc>
                <a:spcPct val="80000"/>
              </a:lnSpc>
            </a:pPr>
            <a:r>
              <a:rPr lang="en-GB" altLang="en-US" sz="2000"/>
              <a:t>CPU interface</a:t>
            </a:r>
          </a:p>
          <a:p>
            <a:pPr lvl="1">
              <a:lnSpc>
                <a:spcPct val="80000"/>
              </a:lnSpc>
            </a:pPr>
            <a:r>
              <a:rPr lang="en-GB" altLang="en-US" sz="1800"/>
              <a:t>Interrupt acknowledgement, masking and completion acknowledgement</a:t>
            </a:r>
          </a:p>
          <a:p>
            <a:pPr>
              <a:lnSpc>
                <a:spcPct val="80000"/>
              </a:lnSpc>
            </a:pPr>
            <a:r>
              <a:rPr lang="en-GB" altLang="en-US" sz="2000"/>
              <a:t>CPU</a:t>
            </a:r>
          </a:p>
          <a:p>
            <a:pPr lvl="1">
              <a:lnSpc>
                <a:spcPct val="80000"/>
              </a:lnSpc>
            </a:pPr>
            <a:r>
              <a:rPr lang="en-GB" altLang="en-US" sz="1800"/>
              <a:t>Single ARM11 called MP11</a:t>
            </a:r>
          </a:p>
          <a:p>
            <a:pPr>
              <a:lnSpc>
                <a:spcPct val="80000"/>
              </a:lnSpc>
            </a:pPr>
            <a:r>
              <a:rPr lang="en-GB" altLang="en-US" sz="2000"/>
              <a:t>Vector floating-point unit</a:t>
            </a:r>
          </a:p>
          <a:p>
            <a:pPr lvl="1">
              <a:lnSpc>
                <a:spcPct val="80000"/>
              </a:lnSpc>
            </a:pPr>
            <a:r>
              <a:rPr lang="en-GB" altLang="en-US" sz="1800"/>
              <a:t>FP co-processor</a:t>
            </a:r>
          </a:p>
          <a:p>
            <a:pPr>
              <a:lnSpc>
                <a:spcPct val="80000"/>
              </a:lnSpc>
            </a:pPr>
            <a:r>
              <a:rPr lang="en-GB" altLang="en-US" sz="2000"/>
              <a:t>L1 cache</a:t>
            </a:r>
          </a:p>
          <a:p>
            <a:pPr>
              <a:lnSpc>
                <a:spcPct val="80000"/>
              </a:lnSpc>
            </a:pPr>
            <a:r>
              <a:rPr lang="en-GB" altLang="en-US" sz="2000"/>
              <a:t>Snoop control unit</a:t>
            </a:r>
          </a:p>
          <a:p>
            <a:pPr lvl="1">
              <a:lnSpc>
                <a:spcPct val="80000"/>
              </a:lnSpc>
            </a:pPr>
            <a:r>
              <a:rPr lang="en-GB" altLang="en-US" sz="1800"/>
              <a:t>L1 cache coherency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1AE8B1B-771A-4B5A-A2D9-83BEB184F8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51"/>
    </mc:Choice>
    <mc:Fallback>
      <p:transition spd="slow" advTm="43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2">
            <a:extLst>
              <a:ext uri="{FF2B5EF4-FFF2-40B4-BE49-F238E27FC236}">
                <a16:creationId xmlns:a16="http://schemas.microsoft.com/office/drawing/2014/main" id="{8A5455CC-AE7E-4B01-9C05-FA5EFB484D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06400" y="935038"/>
            <a:ext cx="8204200" cy="838200"/>
          </a:xfrm>
        </p:spPr>
        <p:txBody>
          <a:bodyPr/>
          <a:lstStyle/>
          <a:p>
            <a:r>
              <a:rPr lang="en-GB" altLang="en-US" sz="2400"/>
              <a:t>ARM11 </a:t>
            </a:r>
            <a:br>
              <a:rPr lang="en-GB" altLang="en-US" sz="2400"/>
            </a:br>
            <a:r>
              <a:rPr lang="en-GB" altLang="en-US" sz="2400"/>
              <a:t>MPCore </a:t>
            </a:r>
            <a:br>
              <a:rPr lang="en-GB" altLang="en-US" sz="2400"/>
            </a:br>
            <a:r>
              <a:rPr lang="en-GB" altLang="en-US" sz="2400"/>
              <a:t>Block </a:t>
            </a:r>
            <a:br>
              <a:rPr lang="en-GB" altLang="en-US" sz="2400"/>
            </a:br>
            <a:r>
              <a:rPr lang="en-GB" altLang="en-US" sz="2400"/>
              <a:t>Diagram</a:t>
            </a:r>
          </a:p>
        </p:txBody>
      </p:sp>
      <p:pic>
        <p:nvPicPr>
          <p:cNvPr id="230404" name="Picture 4">
            <a:extLst>
              <a:ext uri="{FF2B5EF4-FFF2-40B4-BE49-F238E27FC236}">
                <a16:creationId xmlns:a16="http://schemas.microsoft.com/office/drawing/2014/main" id="{3178CBCC-B694-4AB7-8FF2-C279F64202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7800" y="188913"/>
            <a:ext cx="6318250" cy="6669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305DE60-9548-49A8-98AF-1BAD1FD39F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38"/>
    </mc:Choice>
    <mc:Fallback>
      <p:transition spd="slow" advTm="34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22" name="Rectangle 2">
            <a:extLst>
              <a:ext uri="{FF2B5EF4-FFF2-40B4-BE49-F238E27FC236}">
                <a16:creationId xmlns:a16="http://schemas.microsoft.com/office/drawing/2014/main" id="{55BB4B77-4FC5-40AF-912A-B9F04A59917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Hardware Performance Issues</a:t>
            </a:r>
          </a:p>
        </p:txBody>
      </p:sp>
      <p:sp>
        <p:nvSpPr>
          <p:cNvPr id="209923" name="Rectangle 3">
            <a:extLst>
              <a:ext uri="{FF2B5EF4-FFF2-40B4-BE49-F238E27FC236}">
                <a16:creationId xmlns:a16="http://schemas.microsoft.com/office/drawing/2014/main" id="{0EC9E69C-6696-4FFE-AD6F-3280395C1AE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GB" altLang="en-US"/>
              <a:t>Microprocessors have seen an exponential increase in performance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Improved organization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Increased clock frequency</a:t>
            </a:r>
          </a:p>
          <a:p>
            <a:pPr>
              <a:lnSpc>
                <a:spcPct val="90000"/>
              </a:lnSpc>
            </a:pPr>
            <a:r>
              <a:rPr lang="en-GB" altLang="en-US"/>
              <a:t>Increase in Parallelism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Pipelining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Superscalar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Simultaneous multithreading (SMT)</a:t>
            </a:r>
          </a:p>
          <a:p>
            <a:pPr>
              <a:lnSpc>
                <a:spcPct val="90000"/>
              </a:lnSpc>
            </a:pPr>
            <a:r>
              <a:rPr lang="en-GB" altLang="en-US"/>
              <a:t>Diminishing returns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More complexity requires more logic</a:t>
            </a:r>
          </a:p>
          <a:p>
            <a:pPr lvl="1">
              <a:lnSpc>
                <a:spcPct val="90000"/>
              </a:lnSpc>
            </a:pPr>
            <a:r>
              <a:rPr lang="en-GB" altLang="en-US"/>
              <a:t>Increasing chip area for coordinating and signal transfer logic</a:t>
            </a:r>
          </a:p>
          <a:p>
            <a:pPr lvl="2">
              <a:lnSpc>
                <a:spcPct val="90000"/>
              </a:lnSpc>
            </a:pPr>
            <a:r>
              <a:rPr lang="en-GB" altLang="en-US"/>
              <a:t>Harder to design, make and debug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4B9FDA7-53DC-4D54-8769-F9DFF2E388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8995"/>
    </mc:Choice>
    <mc:Fallback xmlns="">
      <p:transition spd="slow" advTm="258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2">
            <a:extLst>
              <a:ext uri="{FF2B5EF4-FFF2-40B4-BE49-F238E27FC236}">
                <a16:creationId xmlns:a16="http://schemas.microsoft.com/office/drawing/2014/main" id="{B4DF708B-5289-45DD-80F6-4A7D6A4692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ARM11 MPCore Interrupt Handling</a:t>
            </a:r>
          </a:p>
        </p:txBody>
      </p:sp>
      <p:sp>
        <p:nvSpPr>
          <p:cNvPr id="232451" name="Rectangle 3">
            <a:extLst>
              <a:ext uri="{FF2B5EF4-FFF2-40B4-BE49-F238E27FC236}">
                <a16:creationId xmlns:a16="http://schemas.microsoft.com/office/drawing/2014/main" id="{2EE9893B-81C4-4731-9879-B4DEE21C9A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GB" altLang="en-US" sz="2400"/>
              <a:t>Distributed Interrupt Controller (DIC) collates from many sources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Masking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Prioritization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Distribution to target MP11 CPUs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Status tracking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Software interrupt generation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Number of interrupts independent of MP11 CPU design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Memory mapped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Accessed by CPUs via private interface through SCU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Can route interrupts to single or multiple CPUs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Provides inter-process communication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Thread on one CPU can cause activity by thread on another CPU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64FFEED-8694-45B5-9D63-CBB91F5EED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92"/>
    </mc:Choice>
    <mc:Fallback>
      <p:transition spd="slow" advTm="43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C0484-F407-4D56-9802-3D834307C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New ARM Cortex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7A435-8DAD-4380-9127-E1ECFFB2B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244738" name="Picture 2" descr="Arm Cortex-X1 and Cortex-A78 CPUs: Big cores with big differences">
            <a:extLst>
              <a:ext uri="{FF2B5EF4-FFF2-40B4-BE49-F238E27FC236}">
                <a16:creationId xmlns:a16="http://schemas.microsoft.com/office/drawing/2014/main" id="{3E4F5C80-F76A-4B22-A910-9114D14CA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204864"/>
            <a:ext cx="6748242" cy="3795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7982F0E-D2EA-4473-9A7A-A1DBC1DE0C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923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562"/>
    </mc:Choice>
    <mc:Fallback>
      <p:transition spd="slow" advTm="41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2">
            <a:extLst>
              <a:ext uri="{FF2B5EF4-FFF2-40B4-BE49-F238E27FC236}">
                <a16:creationId xmlns:a16="http://schemas.microsoft.com/office/drawing/2014/main" id="{1B92CD03-F161-45A1-B620-3A0A4C8AE06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DIC Routing</a:t>
            </a:r>
          </a:p>
        </p:txBody>
      </p:sp>
      <p:sp>
        <p:nvSpPr>
          <p:cNvPr id="233475" name="Rectangle 3">
            <a:extLst>
              <a:ext uri="{FF2B5EF4-FFF2-40B4-BE49-F238E27FC236}">
                <a16:creationId xmlns:a16="http://schemas.microsoft.com/office/drawing/2014/main" id="{73C08C3C-6192-4000-A544-C1E3DFE2B2C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/>
              <a:t>Direct to specific CPU</a:t>
            </a:r>
          </a:p>
          <a:p>
            <a:r>
              <a:rPr lang="en-GB" altLang="en-US"/>
              <a:t>To defined group of CPUs</a:t>
            </a:r>
          </a:p>
          <a:p>
            <a:r>
              <a:rPr lang="en-GB" altLang="en-US"/>
              <a:t>To all CPUs</a:t>
            </a:r>
          </a:p>
          <a:p>
            <a:r>
              <a:rPr lang="en-GB" altLang="en-US"/>
              <a:t>OS can generate interrupt to:</a:t>
            </a:r>
          </a:p>
          <a:p>
            <a:pPr lvl="1"/>
            <a:r>
              <a:rPr lang="en-GB" altLang="en-US"/>
              <a:t>All but self</a:t>
            </a:r>
          </a:p>
          <a:p>
            <a:pPr lvl="1"/>
            <a:r>
              <a:rPr lang="en-GB" altLang="en-US"/>
              <a:t>Self</a:t>
            </a:r>
          </a:p>
          <a:p>
            <a:pPr lvl="1"/>
            <a:r>
              <a:rPr lang="en-GB" altLang="en-US"/>
              <a:t>Other specific CPU</a:t>
            </a:r>
          </a:p>
          <a:p>
            <a:r>
              <a:rPr lang="en-GB" altLang="en-US"/>
              <a:t>Typically combined with shared memory for inter-process communication</a:t>
            </a:r>
          </a:p>
          <a:p>
            <a:r>
              <a:rPr lang="en-GB" altLang="en-US"/>
              <a:t>16 interrupt ids available for inter-process communication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A3651D3-0751-4B73-ABC3-3CA82DDADB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93"/>
    </mc:Choice>
    <mc:Fallback>
      <p:transition spd="slow" advTm="232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98" name="Rectangle 2">
            <a:extLst>
              <a:ext uri="{FF2B5EF4-FFF2-40B4-BE49-F238E27FC236}">
                <a16:creationId xmlns:a16="http://schemas.microsoft.com/office/drawing/2014/main" id="{A4E1B960-ADC3-482B-BD91-56C91DDDA4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Interrupt States</a:t>
            </a:r>
          </a:p>
        </p:txBody>
      </p:sp>
      <p:sp>
        <p:nvSpPr>
          <p:cNvPr id="234499" name="Rectangle 3">
            <a:extLst>
              <a:ext uri="{FF2B5EF4-FFF2-40B4-BE49-F238E27FC236}">
                <a16:creationId xmlns:a16="http://schemas.microsoft.com/office/drawing/2014/main" id="{EB889D19-145B-4AE2-AD0D-B8A4A04C784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/>
              <a:t>Inactive</a:t>
            </a:r>
          </a:p>
          <a:p>
            <a:pPr lvl="1"/>
            <a:r>
              <a:rPr lang="en-GB" altLang="en-US"/>
              <a:t>Non-asserted</a:t>
            </a:r>
          </a:p>
          <a:p>
            <a:pPr lvl="1"/>
            <a:r>
              <a:rPr lang="en-GB" altLang="en-US"/>
              <a:t>Completed by that CPU but pending or active in others</a:t>
            </a:r>
          </a:p>
          <a:p>
            <a:r>
              <a:rPr lang="en-GB" altLang="en-US"/>
              <a:t>Pending</a:t>
            </a:r>
          </a:p>
          <a:p>
            <a:pPr lvl="1"/>
            <a:r>
              <a:rPr lang="en-GB" altLang="en-US"/>
              <a:t>Asserted</a:t>
            </a:r>
          </a:p>
          <a:p>
            <a:pPr lvl="1"/>
            <a:r>
              <a:rPr lang="en-GB" altLang="en-US"/>
              <a:t>Processing not started on that CPU</a:t>
            </a:r>
          </a:p>
          <a:p>
            <a:r>
              <a:rPr lang="en-GB" altLang="en-US"/>
              <a:t>Active</a:t>
            </a:r>
          </a:p>
          <a:p>
            <a:pPr lvl="1"/>
            <a:r>
              <a:rPr lang="en-GB" altLang="en-US"/>
              <a:t>Started on that CPU but not complete</a:t>
            </a:r>
          </a:p>
          <a:p>
            <a:pPr lvl="1"/>
            <a:r>
              <a:rPr lang="en-GB" altLang="en-US"/>
              <a:t>Can be pre-empted by higher priority interrupt</a:t>
            </a:r>
          </a:p>
          <a:p>
            <a:pPr lvl="1"/>
            <a:endParaRPr lang="en-GB" alt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5E21889-B440-4DCE-B5DA-46FCC33EA4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04"/>
    </mc:Choice>
    <mc:Fallback>
      <p:transition spd="slow" advTm="21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2">
            <a:extLst>
              <a:ext uri="{FF2B5EF4-FFF2-40B4-BE49-F238E27FC236}">
                <a16:creationId xmlns:a16="http://schemas.microsoft.com/office/drawing/2014/main" id="{06A85341-581F-46FC-9108-2511DFE85AD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Interrupt Sources</a:t>
            </a:r>
          </a:p>
        </p:txBody>
      </p:sp>
      <p:sp>
        <p:nvSpPr>
          <p:cNvPr id="235523" name="Rectangle 3">
            <a:extLst>
              <a:ext uri="{FF2B5EF4-FFF2-40B4-BE49-F238E27FC236}">
                <a16:creationId xmlns:a16="http://schemas.microsoft.com/office/drawing/2014/main" id="{CDD4DF39-6441-42C6-9D48-ABA952B4C92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GB" altLang="en-US" sz="2400"/>
              <a:t>Inter-process Interrupts (IPI)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Private to CPU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ID0-ID15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Software triggered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Priority depends on target CPU not source</a:t>
            </a:r>
          </a:p>
          <a:p>
            <a:pPr>
              <a:lnSpc>
                <a:spcPct val="90000"/>
              </a:lnSpc>
            </a:pPr>
            <a:r>
              <a:rPr lang="en-GB" altLang="en-US" sz="2400"/>
              <a:t>Private timer and/or watchdog interrupt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ID29 and ID30</a:t>
            </a:r>
          </a:p>
          <a:p>
            <a:pPr>
              <a:lnSpc>
                <a:spcPct val="90000"/>
              </a:lnSpc>
            </a:pPr>
            <a:r>
              <a:rPr lang="en-GB" altLang="en-US" sz="2400"/>
              <a:t>Legacy FIQ line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Legacy FIQ pin, per CPU, bypasses interrupt distributor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Directly drives interrupts to CPU</a:t>
            </a:r>
          </a:p>
          <a:p>
            <a:pPr>
              <a:lnSpc>
                <a:spcPct val="90000"/>
              </a:lnSpc>
            </a:pPr>
            <a:r>
              <a:rPr lang="en-GB" altLang="en-US" sz="2400"/>
              <a:t>Hardware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Triggered by programmable events on associated interrupt lines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Up to 224 lines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Start at ID32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075A2C9-0DAE-4A46-AFE9-AAC61EA5B6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93"/>
    </mc:Choice>
    <mc:Fallback>
      <p:transition spd="slow" advTm="6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Rectangle 2">
            <a:extLst>
              <a:ext uri="{FF2B5EF4-FFF2-40B4-BE49-F238E27FC236}">
                <a16:creationId xmlns:a16="http://schemas.microsoft.com/office/drawing/2014/main" id="{5E9DC3E2-874E-42A6-9D52-A12675E5A0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ARM11 MPCore Interrupt Distributor </a:t>
            </a:r>
          </a:p>
        </p:txBody>
      </p:sp>
      <p:pic>
        <p:nvPicPr>
          <p:cNvPr id="236548" name="Picture 4">
            <a:extLst>
              <a:ext uri="{FF2B5EF4-FFF2-40B4-BE49-F238E27FC236}">
                <a16:creationId xmlns:a16="http://schemas.microsoft.com/office/drawing/2014/main" id="{1DA1BF68-52FB-4A54-8281-8CA01D203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988" y="1335088"/>
            <a:ext cx="7165975" cy="5262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42279BB-B3FA-4AF4-9A22-EE5DADB121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04"/>
    </mc:Choice>
    <mc:Fallback>
      <p:transition spd="slow" advTm="22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2">
            <a:extLst>
              <a:ext uri="{FF2B5EF4-FFF2-40B4-BE49-F238E27FC236}">
                <a16:creationId xmlns:a16="http://schemas.microsoft.com/office/drawing/2014/main" id="{EDEB9D4B-C61F-4369-ADF7-C584CB48C6C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Cache Coherency</a:t>
            </a:r>
          </a:p>
        </p:txBody>
      </p:sp>
      <p:sp>
        <p:nvSpPr>
          <p:cNvPr id="237571" name="Rectangle 3">
            <a:extLst>
              <a:ext uri="{FF2B5EF4-FFF2-40B4-BE49-F238E27FC236}">
                <a16:creationId xmlns:a16="http://schemas.microsoft.com/office/drawing/2014/main" id="{E6F0CFFF-0775-4365-80E1-98ADC6BDF63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GB" altLang="en-US" sz="2400"/>
              <a:t>Snoop Control Unit (SCU) resolves most shared data bottleneck issues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L1 cache coherency based on MESI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Direct data Intervention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Copying clean entries between L1 caches without accessing external memory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Reduces read after write from L1 to L2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Can resolve local L1 miss from rmote L1 rather than L2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Duplicated tag RAMs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Cache tags implemented as separate block of RAM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Same length as number of lines in cache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Duplicates used by SCU to check data availability before sending coherency commands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Only send to CPUs that must update coherent data cache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Migratory lines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Allows moving dirty data between CPUs without writing to L2 and reading back from external memory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5765B9F-3069-47E0-A32C-6C614D2911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02"/>
    </mc:Choice>
    <mc:Fallback>
      <p:transition spd="slow" advTm="20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2">
            <a:extLst>
              <a:ext uri="{FF2B5EF4-FFF2-40B4-BE49-F238E27FC236}">
                <a16:creationId xmlns:a16="http://schemas.microsoft.com/office/drawing/2014/main" id="{8C43B217-D5B7-46C2-8DEA-52FBDD97325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Recommended Reading</a:t>
            </a:r>
          </a:p>
        </p:txBody>
      </p:sp>
      <p:sp>
        <p:nvSpPr>
          <p:cNvPr id="238595" name="Rectangle 3">
            <a:extLst>
              <a:ext uri="{FF2B5EF4-FFF2-40B4-BE49-F238E27FC236}">
                <a16:creationId xmlns:a16="http://schemas.microsoft.com/office/drawing/2014/main" id="{3928436D-823F-4905-9EB1-FD93DDBBAF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/>
              <a:t>Stallings chapter 18</a:t>
            </a:r>
          </a:p>
          <a:p>
            <a:r>
              <a:rPr lang="en-GB" altLang="en-US"/>
              <a:t>ARM web site</a:t>
            </a:r>
          </a:p>
          <a:p>
            <a:endParaRPr lang="en-GB" alt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1544A21-832E-4232-B00A-19E4B1B3AD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6"/>
    </mc:Choice>
    <mc:Fallback>
      <p:transition spd="slow" advTm="3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2">
            <a:extLst>
              <a:ext uri="{FF2B5EF4-FFF2-40B4-BE49-F238E27FC236}">
                <a16:creationId xmlns:a16="http://schemas.microsoft.com/office/drawing/2014/main" id="{8E20A180-0389-4B25-A8C6-0BBD810050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Intel Core i&amp; Block Diagram</a:t>
            </a:r>
          </a:p>
        </p:txBody>
      </p:sp>
      <p:pic>
        <p:nvPicPr>
          <p:cNvPr id="228357" name="Picture 5">
            <a:extLst>
              <a:ext uri="{FF2B5EF4-FFF2-40B4-BE49-F238E27FC236}">
                <a16:creationId xmlns:a16="http://schemas.microsoft.com/office/drawing/2014/main" id="{D8395D5F-1DEA-4E26-9099-9578D66AC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913" y="1219200"/>
            <a:ext cx="6073775" cy="5326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E3AB77E-4152-4393-B09C-9958574B4A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16"/>
    </mc:Choice>
    <mc:Fallback>
      <p:transition spd="slow" advTm="20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2">
            <a:extLst>
              <a:ext uri="{FF2B5EF4-FFF2-40B4-BE49-F238E27FC236}">
                <a16:creationId xmlns:a16="http://schemas.microsoft.com/office/drawing/2014/main" id="{9EC158E2-4786-4D48-8318-FEA9AFFA4A2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Intel Core Duo Block Diagram</a:t>
            </a:r>
          </a:p>
        </p:txBody>
      </p:sp>
      <p:pic>
        <p:nvPicPr>
          <p:cNvPr id="225284" name="Picture 4">
            <a:extLst>
              <a:ext uri="{FF2B5EF4-FFF2-40B4-BE49-F238E27FC236}">
                <a16:creationId xmlns:a16="http://schemas.microsoft.com/office/drawing/2014/main" id="{24CD500E-97D3-47CF-B1B5-3A141042F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075" y="1052513"/>
            <a:ext cx="3727450" cy="571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D9757CE-C3F7-47D7-9D7D-32DF7A0B6F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64"/>
    </mc:Choice>
    <mc:Fallback>
      <p:transition spd="slow" advTm="16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>
            <a:extLst>
              <a:ext uri="{FF2B5EF4-FFF2-40B4-BE49-F238E27FC236}">
                <a16:creationId xmlns:a16="http://schemas.microsoft.com/office/drawing/2014/main" id="{D14B0B32-5A7A-4FFE-9114-747DEA8B33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2400"/>
              <a:t>Alternative Chip </a:t>
            </a:r>
            <a:br>
              <a:rPr lang="en-GB" altLang="en-US" sz="2400"/>
            </a:br>
            <a:r>
              <a:rPr lang="en-GB" altLang="en-US" sz="2400"/>
              <a:t>Organizations</a:t>
            </a:r>
          </a:p>
        </p:txBody>
      </p:sp>
      <p:pic>
        <p:nvPicPr>
          <p:cNvPr id="210948" name="Picture 4">
            <a:extLst>
              <a:ext uri="{FF2B5EF4-FFF2-40B4-BE49-F238E27FC236}">
                <a16:creationId xmlns:a16="http://schemas.microsoft.com/office/drawing/2014/main" id="{1FFF0421-FF34-4578-8A46-A7583F2FF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4763" y="44450"/>
            <a:ext cx="3590925" cy="6742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FF4DE57-7206-444C-8FE6-F1AC14421C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774"/>
    </mc:Choice>
    <mc:Fallback xmlns="">
      <p:transition spd="slow" advTm="487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Rectangle 2">
            <a:extLst>
              <a:ext uri="{FF2B5EF4-FFF2-40B4-BE49-F238E27FC236}">
                <a16:creationId xmlns:a16="http://schemas.microsoft.com/office/drawing/2014/main" id="{C4148D22-77B5-4424-88F9-525AF09A6A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Performance Effect of Multiple Cores</a:t>
            </a:r>
          </a:p>
        </p:txBody>
      </p:sp>
      <p:pic>
        <p:nvPicPr>
          <p:cNvPr id="217093" name="Picture 5">
            <a:extLst>
              <a:ext uri="{FF2B5EF4-FFF2-40B4-BE49-F238E27FC236}">
                <a16:creationId xmlns:a16="http://schemas.microsoft.com/office/drawing/2014/main" id="{79116E81-86F9-4074-90A0-6A4B14C79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50" y="1989138"/>
            <a:ext cx="4392613" cy="3611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7094" name="Picture 6">
            <a:extLst>
              <a:ext uri="{FF2B5EF4-FFF2-40B4-BE49-F238E27FC236}">
                <a16:creationId xmlns:a16="http://schemas.microsoft.com/office/drawing/2014/main" id="{C18CCDD1-D85E-41C8-8D81-45D186900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438" y="1989138"/>
            <a:ext cx="4427537" cy="3560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E3020C1-4BB7-429F-8C5D-B81A860926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74"/>
    </mc:Choice>
    <mc:Fallback>
      <p:transition spd="slow" advTm="400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Rectangle 2">
            <a:extLst>
              <a:ext uri="{FF2B5EF4-FFF2-40B4-BE49-F238E27FC236}">
                <a16:creationId xmlns:a16="http://schemas.microsoft.com/office/drawing/2014/main" id="{A4AC1DE2-89EA-49DE-90F1-9E1D7B75D3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Recommended Reading</a:t>
            </a:r>
          </a:p>
        </p:txBody>
      </p:sp>
      <p:sp>
        <p:nvSpPr>
          <p:cNvPr id="218115" name="Rectangle 3">
            <a:extLst>
              <a:ext uri="{FF2B5EF4-FFF2-40B4-BE49-F238E27FC236}">
                <a16:creationId xmlns:a16="http://schemas.microsoft.com/office/drawing/2014/main" id="{326DC69F-E5C5-485C-89E8-6FEE4570B3C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/>
              <a:t>Multicore Association web site</a:t>
            </a:r>
          </a:p>
          <a:p>
            <a:r>
              <a:rPr lang="en-GB" altLang="en-US"/>
              <a:t>ARM web site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4A6A74B-1378-4FF9-BEAB-55378C75EB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23"/>
    </mc:Choice>
    <mc:Fallback>
      <p:transition spd="slow" advTm="16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70" name="Rectangle 2">
            <a:extLst>
              <a:ext uri="{FF2B5EF4-FFF2-40B4-BE49-F238E27FC236}">
                <a16:creationId xmlns:a16="http://schemas.microsoft.com/office/drawing/2014/main" id="{E1CC78D5-2970-4B92-AF32-21ACDE6A106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2400"/>
              <a:t>Intel Hardware </a:t>
            </a:r>
            <a:br>
              <a:rPr lang="en-GB" altLang="en-US" sz="2400"/>
            </a:br>
            <a:r>
              <a:rPr lang="en-GB" altLang="en-US" sz="2400"/>
              <a:t>Trends</a:t>
            </a:r>
          </a:p>
        </p:txBody>
      </p:sp>
      <p:pic>
        <p:nvPicPr>
          <p:cNvPr id="211972" name="Picture 4">
            <a:extLst>
              <a:ext uri="{FF2B5EF4-FFF2-40B4-BE49-F238E27FC236}">
                <a16:creationId xmlns:a16="http://schemas.microsoft.com/office/drawing/2014/main" id="{3EF6A611-FC8C-4AF6-9EBD-6A72496993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450" y="188913"/>
            <a:ext cx="4273550" cy="6669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9F54DD6-9BE8-4B1F-BEA9-45CB4913D2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762"/>
    </mc:Choice>
    <mc:Fallback xmlns="">
      <p:transition spd="slow" advTm="48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>
            <a:extLst>
              <a:ext uri="{FF2B5EF4-FFF2-40B4-BE49-F238E27FC236}">
                <a16:creationId xmlns:a16="http://schemas.microsoft.com/office/drawing/2014/main" id="{45DF5CB1-6C34-4F11-B9FB-853509A3CC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Increased Complexity</a:t>
            </a:r>
          </a:p>
        </p:txBody>
      </p:sp>
      <p:sp>
        <p:nvSpPr>
          <p:cNvPr id="212995" name="Rectangle 3">
            <a:extLst>
              <a:ext uri="{FF2B5EF4-FFF2-40B4-BE49-F238E27FC236}">
                <a16:creationId xmlns:a16="http://schemas.microsoft.com/office/drawing/2014/main" id="{D4D2FC23-E36A-44D7-8464-97090436C3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GB" altLang="en-US" sz="2400"/>
              <a:t>Power requirements grow exponentially with chip density and clock frequency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Can use more chip area for cache</a:t>
            </a:r>
          </a:p>
          <a:p>
            <a:pPr lvl="2">
              <a:lnSpc>
                <a:spcPct val="80000"/>
              </a:lnSpc>
            </a:pPr>
            <a:r>
              <a:rPr lang="en-GB" altLang="en-US" sz="1800"/>
              <a:t>Smaller</a:t>
            </a:r>
          </a:p>
          <a:p>
            <a:pPr lvl="2">
              <a:lnSpc>
                <a:spcPct val="80000"/>
              </a:lnSpc>
            </a:pPr>
            <a:r>
              <a:rPr lang="en-GB" altLang="en-US" sz="1800"/>
              <a:t>Order of magnitude lower power requirements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By 2015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100 billion transistors on 300mm</a:t>
            </a:r>
            <a:r>
              <a:rPr lang="en-GB" altLang="en-US" sz="2000" baseline="30000"/>
              <a:t>2</a:t>
            </a:r>
            <a:r>
              <a:rPr lang="en-GB" altLang="en-US" sz="2000"/>
              <a:t> die</a:t>
            </a:r>
          </a:p>
          <a:p>
            <a:pPr lvl="2">
              <a:lnSpc>
                <a:spcPct val="80000"/>
              </a:lnSpc>
            </a:pPr>
            <a:r>
              <a:rPr lang="en-GB" altLang="en-US" sz="1800"/>
              <a:t>Cache of 100MB</a:t>
            </a:r>
          </a:p>
          <a:p>
            <a:pPr lvl="2">
              <a:lnSpc>
                <a:spcPct val="80000"/>
              </a:lnSpc>
            </a:pPr>
            <a:r>
              <a:rPr lang="en-GB" altLang="en-US" sz="1800"/>
              <a:t>1 billion transistors for logic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Pollack’s rule: </a:t>
            </a:r>
          </a:p>
          <a:p>
            <a:pPr lvl="1">
              <a:lnSpc>
                <a:spcPct val="80000"/>
              </a:lnSpc>
            </a:pPr>
            <a:r>
              <a:rPr lang="en-GB" altLang="en-US" sz="2000"/>
              <a:t>Performance is roughly proportional to square root of increase in complexity</a:t>
            </a:r>
          </a:p>
          <a:p>
            <a:pPr lvl="2">
              <a:lnSpc>
                <a:spcPct val="80000"/>
              </a:lnSpc>
            </a:pPr>
            <a:r>
              <a:rPr lang="en-GB" altLang="en-US" sz="1800"/>
              <a:t>Double complexity gives 40% more performance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Multicore has potential for near-linear improvement</a:t>
            </a:r>
          </a:p>
          <a:p>
            <a:pPr>
              <a:lnSpc>
                <a:spcPct val="80000"/>
              </a:lnSpc>
            </a:pPr>
            <a:r>
              <a:rPr lang="en-GB" altLang="en-US" sz="2400"/>
              <a:t>Unlikely that one core can use all cache effectively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BD9A49A-0EF6-452A-9F23-7F30E3B2A7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100"/>
    </mc:Choice>
    <mc:Fallback xmlns="">
      <p:transition spd="slow" advTm="149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8" name="Rectangle 2">
            <a:extLst>
              <a:ext uri="{FF2B5EF4-FFF2-40B4-BE49-F238E27FC236}">
                <a16:creationId xmlns:a16="http://schemas.microsoft.com/office/drawing/2014/main" id="{C635E8A2-55AB-421E-809C-6DA7EC3C41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Power and Memory Considerations</a:t>
            </a:r>
          </a:p>
        </p:txBody>
      </p:sp>
      <p:pic>
        <p:nvPicPr>
          <p:cNvPr id="214020" name="Picture 4">
            <a:extLst>
              <a:ext uri="{FF2B5EF4-FFF2-40B4-BE49-F238E27FC236}">
                <a16:creationId xmlns:a16="http://schemas.microsoft.com/office/drawing/2014/main" id="{4ABFAF1E-6D51-4159-9B58-73025A2506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8" y="1582738"/>
            <a:ext cx="8977312" cy="4294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8D6375B-A147-4AE4-A7E0-39C6211D8D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39"/>
    </mc:Choice>
    <mc:Fallback xmlns="">
      <p:transition spd="slow" advTm="63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2">
            <a:extLst>
              <a:ext uri="{FF2B5EF4-FFF2-40B4-BE49-F238E27FC236}">
                <a16:creationId xmlns:a16="http://schemas.microsoft.com/office/drawing/2014/main" id="{E8744E22-428B-41CD-9CAF-176B416FAF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Chip Utilization of Transistors</a:t>
            </a:r>
          </a:p>
        </p:txBody>
      </p:sp>
      <p:pic>
        <p:nvPicPr>
          <p:cNvPr id="215044" name="Picture 4">
            <a:extLst>
              <a:ext uri="{FF2B5EF4-FFF2-40B4-BE49-F238E27FC236}">
                <a16:creationId xmlns:a16="http://schemas.microsoft.com/office/drawing/2014/main" id="{245A2A48-BB2A-4089-A37B-640F1589E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075" y="1454150"/>
            <a:ext cx="7181850" cy="49990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8C61965-C7E4-4313-B160-ED78C68311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35"/>
    </mc:Choice>
    <mc:Fallback xmlns="">
      <p:transition spd="slow" advTm="28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6" name="Rectangle 2">
            <a:extLst>
              <a:ext uri="{FF2B5EF4-FFF2-40B4-BE49-F238E27FC236}">
                <a16:creationId xmlns:a16="http://schemas.microsoft.com/office/drawing/2014/main" id="{585D5D09-4589-4FAA-AD85-C4779B97AF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Software Performance Issues</a:t>
            </a:r>
          </a:p>
        </p:txBody>
      </p:sp>
      <p:sp>
        <p:nvSpPr>
          <p:cNvPr id="216067" name="Rectangle 3">
            <a:extLst>
              <a:ext uri="{FF2B5EF4-FFF2-40B4-BE49-F238E27FC236}">
                <a16:creationId xmlns:a16="http://schemas.microsoft.com/office/drawing/2014/main" id="{482710EF-BEF5-4CE2-8E6E-FBEA209A69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/>
              <a:t>Performance benefits dependent on effective exploitation of parallel resources</a:t>
            </a:r>
          </a:p>
          <a:p>
            <a:r>
              <a:rPr lang="en-GB" altLang="en-US"/>
              <a:t>Even small amounts of serial code impact performance</a:t>
            </a:r>
          </a:p>
          <a:p>
            <a:pPr lvl="1"/>
            <a:r>
              <a:rPr lang="en-GB" altLang="en-US"/>
              <a:t>10% inherently serial on 8 processor system gives only 4.7 times performance</a:t>
            </a:r>
          </a:p>
          <a:p>
            <a:r>
              <a:rPr lang="en-GB" altLang="en-US"/>
              <a:t>Communication, distribution of work and cache coherence overheads</a:t>
            </a:r>
          </a:p>
          <a:p>
            <a:r>
              <a:rPr lang="en-GB" altLang="en-US"/>
              <a:t>Some applications effectively exploit multicore processors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BAB0500-8B26-4DA6-A764-EBF6312F66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896"/>
    </mc:Choice>
    <mc:Fallback xmlns="">
      <p:transition spd="slow" advTm="127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2">
            <a:extLst>
              <a:ext uri="{FF2B5EF4-FFF2-40B4-BE49-F238E27FC236}">
                <a16:creationId xmlns:a16="http://schemas.microsoft.com/office/drawing/2014/main" id="{969028E6-144E-4556-B51A-202D91E51A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 sz="2400"/>
              <a:t>Effective Applications for Multicore Processors</a:t>
            </a:r>
          </a:p>
        </p:txBody>
      </p:sp>
      <p:sp>
        <p:nvSpPr>
          <p:cNvPr id="219139" name="Rectangle 3">
            <a:extLst>
              <a:ext uri="{FF2B5EF4-FFF2-40B4-BE49-F238E27FC236}">
                <a16:creationId xmlns:a16="http://schemas.microsoft.com/office/drawing/2014/main" id="{FCCCE467-C153-451C-95CD-10D39CAB70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en-US" sz="2400"/>
              <a:t>Database</a:t>
            </a:r>
          </a:p>
          <a:p>
            <a:r>
              <a:rPr lang="en-GB" altLang="en-US" sz="2400"/>
              <a:t>Servers handling independent transactions</a:t>
            </a:r>
          </a:p>
          <a:p>
            <a:r>
              <a:rPr lang="en-GB" altLang="en-US" sz="2400"/>
              <a:t>Multi-threaded native applications</a:t>
            </a:r>
          </a:p>
          <a:p>
            <a:pPr lvl="1"/>
            <a:r>
              <a:rPr lang="en-GB" altLang="en-US" sz="2000"/>
              <a:t>Lotus Domino, Siebel CRM</a:t>
            </a:r>
          </a:p>
          <a:p>
            <a:r>
              <a:rPr lang="en-GB" altLang="en-US" sz="2400"/>
              <a:t>Multi-process applications</a:t>
            </a:r>
          </a:p>
          <a:p>
            <a:pPr lvl="1"/>
            <a:r>
              <a:rPr lang="en-GB" altLang="en-US" sz="2000"/>
              <a:t>Oracle, SAP, PeopleSoft</a:t>
            </a:r>
          </a:p>
          <a:p>
            <a:r>
              <a:rPr lang="en-GB" altLang="en-US" sz="2400"/>
              <a:t>Java applications</a:t>
            </a:r>
          </a:p>
          <a:p>
            <a:pPr lvl="1"/>
            <a:r>
              <a:rPr lang="en-GB" altLang="en-US" sz="2000"/>
              <a:t>Java VM is multi-thread with scheduling and memory management</a:t>
            </a:r>
          </a:p>
          <a:p>
            <a:pPr lvl="1"/>
            <a:r>
              <a:rPr lang="en-GB" altLang="en-US" sz="2000"/>
              <a:t>Sun’s Java Application Server, BEA’s Weblogic, IBM Websphere, Tomcat</a:t>
            </a:r>
          </a:p>
          <a:p>
            <a:r>
              <a:rPr lang="en-GB" altLang="en-US" sz="2400"/>
              <a:t>Multi-instance applications</a:t>
            </a:r>
          </a:p>
          <a:p>
            <a:pPr lvl="1"/>
            <a:r>
              <a:rPr lang="en-GB" altLang="en-US" sz="2000"/>
              <a:t>One application running multiple times</a:t>
            </a:r>
          </a:p>
          <a:p>
            <a:r>
              <a:rPr lang="en-GB" altLang="en-US" sz="2400"/>
              <a:t>E.g. Value Game Software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05D7C15-7134-4B86-96A8-7EA7BCF0EF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725"/>
    </mc:Choice>
    <mc:Fallback xmlns="">
      <p:transition spd="slow" advTm="1977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OA8e">
  <a:themeElements>
    <a:clrScheme name="COA8e 2">
      <a:dk1>
        <a:srgbClr val="000000"/>
      </a:dk1>
      <a:lt1>
        <a:srgbClr val="FFFFFF"/>
      </a:lt1>
      <a:dk2>
        <a:srgbClr val="000000"/>
      </a:dk2>
      <a:lt2>
        <a:srgbClr val="5E574E"/>
      </a:lt2>
      <a:accent1>
        <a:srgbClr val="FF6600"/>
      </a:accent1>
      <a:accent2>
        <a:srgbClr val="FFCC00"/>
      </a:accent2>
      <a:accent3>
        <a:srgbClr val="FFFFFF"/>
      </a:accent3>
      <a:accent4>
        <a:srgbClr val="000000"/>
      </a:accent4>
      <a:accent5>
        <a:srgbClr val="FFB8AA"/>
      </a:accent5>
      <a:accent6>
        <a:srgbClr val="E7B900"/>
      </a:accent6>
      <a:hlink>
        <a:srgbClr val="996633"/>
      </a:hlink>
      <a:folHlink>
        <a:srgbClr val="808000"/>
      </a:folHlink>
    </a:clrScheme>
    <a:fontScheme name="COA8e">
      <a:majorFont>
        <a:latin typeface="Arial Black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COA8e 1">
        <a:dk1>
          <a:srgbClr val="5E574E"/>
        </a:dk1>
        <a:lt1>
          <a:srgbClr val="FFFFCC"/>
        </a:lt1>
        <a:dk2>
          <a:srgbClr val="0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AA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A8e 2">
        <a:dk1>
          <a:srgbClr val="000000"/>
        </a:dk1>
        <a:lt1>
          <a:srgbClr val="FFFFFF"/>
        </a:lt1>
        <a:dk2>
          <a:srgbClr val="0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996633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A8e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A8e 4">
        <a:dk1>
          <a:srgbClr val="000000"/>
        </a:dk1>
        <a:lt1>
          <a:srgbClr val="FFFFFF"/>
        </a:lt1>
        <a:dk2>
          <a:srgbClr val="8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FF0000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A8e 5">
        <a:dk1>
          <a:srgbClr val="000066"/>
        </a:dk1>
        <a:lt1>
          <a:srgbClr val="FFFFFF"/>
        </a:lt1>
        <a:dk2>
          <a:srgbClr val="0000FF"/>
        </a:dk2>
        <a:lt2>
          <a:srgbClr val="000000"/>
        </a:lt2>
        <a:accent1>
          <a:srgbClr val="0066FF"/>
        </a:accent1>
        <a:accent2>
          <a:srgbClr val="33CCCC"/>
        </a:accent2>
        <a:accent3>
          <a:srgbClr val="FFFFFF"/>
        </a:accent3>
        <a:accent4>
          <a:srgbClr val="000056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A8e 6">
        <a:dk1>
          <a:srgbClr val="000000"/>
        </a:dk1>
        <a:lt1>
          <a:srgbClr val="FFFFFF"/>
        </a:lt1>
        <a:dk2>
          <a:srgbClr val="000066"/>
        </a:dk2>
        <a:lt2>
          <a:srgbClr val="FFCC00"/>
        </a:lt2>
        <a:accent1>
          <a:srgbClr val="0066FF"/>
        </a:accent1>
        <a:accent2>
          <a:srgbClr val="33CCCC"/>
        </a:accent2>
        <a:accent3>
          <a:srgbClr val="AAAAB8"/>
        </a:accent3>
        <a:accent4>
          <a:srgbClr val="DADADA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A8e 7">
        <a:dk1>
          <a:srgbClr val="5E574E"/>
        </a:dk1>
        <a:lt1>
          <a:srgbClr val="FFFFCC"/>
        </a:lt1>
        <a:dk2>
          <a:srgbClr val="8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C0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COA8e</Template>
  <TotalTime>2736</TotalTime>
  <Words>1066</Words>
  <Application>Microsoft Office PowerPoint</Application>
  <PresentationFormat>On-screen Show (4:3)</PresentationFormat>
  <Paragraphs>208</Paragraphs>
  <Slides>31</Slides>
  <Notes>1</Notes>
  <HiddenSlides>0</HiddenSlides>
  <MMClips>31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Arial Black</vt:lpstr>
      <vt:lpstr>Times New Roman</vt:lpstr>
      <vt:lpstr>Verdana</vt:lpstr>
      <vt:lpstr>COA8e</vt:lpstr>
      <vt:lpstr>William Stallings  Computer Organization  and Architecture 8th Edition</vt:lpstr>
      <vt:lpstr>Hardware Performance Issues</vt:lpstr>
      <vt:lpstr>Alternative Chip  Organizations</vt:lpstr>
      <vt:lpstr>Intel Hardware  Trends</vt:lpstr>
      <vt:lpstr>Increased Complexity</vt:lpstr>
      <vt:lpstr>Power and Memory Considerations</vt:lpstr>
      <vt:lpstr>Chip Utilization of Transistors</vt:lpstr>
      <vt:lpstr>Software Performance Issues</vt:lpstr>
      <vt:lpstr>Effective Applications for Multicore Processors</vt:lpstr>
      <vt:lpstr>Multicore Organization</vt:lpstr>
      <vt:lpstr>Multicore Organization Alternatives</vt:lpstr>
      <vt:lpstr>Advantages of shared L2 Cache</vt:lpstr>
      <vt:lpstr>Individual Core Architecture</vt:lpstr>
      <vt:lpstr>Intel x86 Multicore Organization - Core Duo (1)</vt:lpstr>
      <vt:lpstr>Intel x86 Multicore Organization - Core Duo (2)</vt:lpstr>
      <vt:lpstr>Intel x86 Multicore Organization - Core i7</vt:lpstr>
      <vt:lpstr>Comparation i7</vt:lpstr>
      <vt:lpstr>ARM11 MPCore</vt:lpstr>
      <vt:lpstr>ARM11  MPCore  Block  Diagram</vt:lpstr>
      <vt:lpstr>ARM11 MPCore Interrupt Handling</vt:lpstr>
      <vt:lpstr>New ARM Cortex</vt:lpstr>
      <vt:lpstr>DIC Routing</vt:lpstr>
      <vt:lpstr>Interrupt States</vt:lpstr>
      <vt:lpstr>Interrupt Sources</vt:lpstr>
      <vt:lpstr>ARM11 MPCore Interrupt Distributor </vt:lpstr>
      <vt:lpstr>Cache Coherency</vt:lpstr>
      <vt:lpstr>Recommended Reading</vt:lpstr>
      <vt:lpstr>Intel Core i&amp; Block Diagram</vt:lpstr>
      <vt:lpstr>Intel Core Duo Block Diagram</vt:lpstr>
      <vt:lpstr>Performance Effect of Multiple Cores</vt:lpstr>
      <vt:lpstr>Recommended 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18 Multicore Computers</dc:title>
  <dc:creator>Adrian J Pullin</dc:creator>
  <cp:lastModifiedBy>Adi Wibowo</cp:lastModifiedBy>
  <cp:revision>162</cp:revision>
  <dcterms:created xsi:type="dcterms:W3CDTF">1998-09-23T09:06:03Z</dcterms:created>
  <dcterms:modified xsi:type="dcterms:W3CDTF">2020-05-28T00:30:53Z</dcterms:modified>
</cp:coreProperties>
</file>

<file path=docProps/thumbnail.jpeg>
</file>